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1" r:id="rId2"/>
  </p:sldMasterIdLst>
  <p:notesMasterIdLst>
    <p:notesMasterId r:id="rId15"/>
  </p:notesMasterIdLst>
  <p:sldIdLst>
    <p:sldId id="268" r:id="rId3"/>
    <p:sldId id="270" r:id="rId4"/>
    <p:sldId id="259" r:id="rId5"/>
    <p:sldId id="261" r:id="rId6"/>
    <p:sldId id="260" r:id="rId7"/>
    <p:sldId id="262" r:id="rId8"/>
    <p:sldId id="264" r:id="rId9"/>
    <p:sldId id="263" r:id="rId10"/>
    <p:sldId id="265" r:id="rId11"/>
    <p:sldId id="271" r:id="rId12"/>
    <p:sldId id="266" r:id="rId13"/>
    <p:sldId id="269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77862-D4A5-4B1C-A17A-82DD770F3A9F}" type="datetimeFigureOut">
              <a:rPr lang="es-AR" smtClean="0"/>
              <a:t>03/04/2018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60557-12F9-4266-B371-B337249BF41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752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describe la solución completa desde el cliente pasando por el proxy reverso y autenticando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los ssoha productivos.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8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07B06C9E-1F34-4D3E-932B-DDFF8EB189D5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11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998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Cierre.</a:t>
            </a:r>
            <a:endParaRPr lang="es-A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TextShape 2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/>
            <a:fld id="{C2420820-FE91-408F-BEC0-2C3F34B03868}" type="slidenum">
              <a:rPr lang="es-AR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pPr algn="r"/>
              <a:t>12</a:t>
            </a:fld>
            <a:endParaRPr lang="es-A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33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79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29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41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Imagen 313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315" name="Imagen 314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219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11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588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3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675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1"/>
            <a:ext cx="4876800" cy="312420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4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4"/>
            <a:ext cx="4876800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3243264"/>
            <a:ext cx="4876801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04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151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64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0741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3" y="609601"/>
            <a:ext cx="59436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60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7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5105400" cy="365125"/>
          </a:xfrm>
        </p:spPr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4" y="5883277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93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402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312419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01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3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25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818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342900"/>
            <a:r>
              <a:rPr lang="en-US" sz="6000" dirty="0">
                <a:solidFill>
                  <a:srgbClr val="6F6F6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390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35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523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7" y="609601"/>
            <a:ext cx="2210515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>
                    <a:lumMod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8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06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64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84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40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82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09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5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dt"/>
          </p:nvPr>
        </p:nvSpPr>
        <p:spPr>
          <a:xfrm>
            <a:off x="8837760" y="5883120"/>
            <a:ext cx="1600320" cy="365040"/>
          </a:xfrm>
          <a:prstGeom prst="rect">
            <a:avLst/>
          </a:prstGeom>
        </p:spPr>
        <p:txBody>
          <a:bodyPr anchor="ctr"/>
          <a:lstStyle/>
          <a:p>
            <a:pPr algn="r"/>
            <a:fld id="{0E798743-4073-462F-9AF5-063B58521EEE}" type="datetime">
              <a:rPr lang="en-US" sz="680" b="1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pPr algn="r"/>
              <a:t>4/3/2018</a:t>
            </a:fld>
            <a:endParaRPr lang="es-A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ftr"/>
          </p:nvPr>
        </p:nvSpPr>
        <p:spPr>
          <a:xfrm>
            <a:off x="1141440" y="5883120"/>
            <a:ext cx="7543680" cy="365040"/>
          </a:xfrm>
          <a:prstGeom prst="rect">
            <a:avLst/>
          </a:prstGeom>
        </p:spPr>
        <p:txBody>
          <a:bodyPr anchor="ctr"/>
          <a:lstStyle/>
          <a:p>
            <a:endParaRPr lang="es-A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/>
          </p:nvPr>
        </p:nvSpPr>
        <p:spPr>
          <a:xfrm>
            <a:off x="10513920" y="5883120"/>
            <a:ext cx="551040" cy="365040"/>
          </a:xfrm>
          <a:prstGeom prst="rect">
            <a:avLst/>
          </a:prstGeom>
        </p:spPr>
        <p:txBody>
          <a:bodyPr anchor="ctr"/>
          <a:lstStyle/>
          <a:p>
            <a:pPr algn="r"/>
            <a:fld id="{7EB2604D-7371-4E7A-AF73-2ABF19EC8C06}" type="slidenum">
              <a:rPr lang="en-US" sz="680" b="1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pPr algn="r"/>
              <a:t>‹Nº›</a:t>
            </a:fld>
            <a:endParaRPr lang="es-AR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38045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667001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342900"/>
            <a:fld id="{B61BEF0D-F0BB-DE4B-95CE-6DB70DBA9567}" type="datetimeFigureOut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342900"/>
              <a:t>4/3/2018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342900"/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4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defTabSz="342900"/>
            <a:fld id="{D57F1E4F-1CFF-5643-939E-217C01CDF565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342900"/>
              <a:t>‹Nº›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29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991899" y="4308898"/>
            <a:ext cx="62485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AR" sz="3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WORKSHOP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3000" b="0" strike="noStrike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Introducción al Pentesting de Red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3000" b="0" strike="noStrike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For Fun &amp; Profit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/>
            <a:r>
              <a:rPr lang="es-AR" sz="14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PARANAConf.</a:t>
            </a:r>
            <a:r>
              <a:rPr lang="es-ES" sz="1400" b="1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AR" sz="1400" b="1" dirty="0">
                <a:solidFill>
                  <a:prstClr val="white"/>
                </a:solidFill>
              </a:rPr>
              <a:t>Conferencia de tecnología, informática, comunicaciones y seguridad informática</a:t>
            </a:r>
          </a:p>
          <a:p>
            <a:pPr algn="ctr"/>
            <a:r>
              <a:rPr lang="es-AR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en Paraná (Entre Ríos).</a:t>
            </a:r>
            <a:r>
              <a:rPr lang="es-ES" sz="140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ES" sz="140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29 y 30 de Marzo 2018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184" y="559745"/>
            <a:ext cx="3381778" cy="33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2928000" y="684000"/>
            <a:ext cx="620100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Ctr="1"/>
          <a:lstStyle/>
          <a:p>
            <a:pPr algn="ctr"/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Questrial"/>
                <a:ea typeface="Questrial"/>
              </a:rPr>
              <a:t>Demo Time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595437"/>
            <a:ext cx="6115050" cy="366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0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CustomShape 1"/>
          <p:cNvSpPr/>
          <p:nvPr/>
        </p:nvSpPr>
        <p:spPr>
          <a:xfrm>
            <a:off x="3555480" y="985680"/>
            <a:ext cx="5744520" cy="6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6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DATOS DE CONTACTO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57" name="TextShape 2"/>
          <p:cNvSpPr txBox="1"/>
          <p:nvPr/>
        </p:nvSpPr>
        <p:spPr>
          <a:xfrm>
            <a:off x="2841600" y="1809000"/>
            <a:ext cx="6638760" cy="2072520"/>
          </a:xfrm>
          <a:prstGeom prst="rect">
            <a:avLst/>
          </a:prstGeom>
          <a:noFill/>
          <a:ln>
            <a:noFill/>
          </a:ln>
        </p:spPr>
        <p:txBody>
          <a:bodyPr anchorCtr="1"/>
          <a:lstStyle/>
          <a:p>
            <a:pPr algn="ctr"/>
            <a:r>
              <a:rPr lang="es-AR" sz="2800" spc="-1" dirty="0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Lic. Rubén Darío </a:t>
            </a:r>
            <a:r>
              <a:rPr lang="es-AR" sz="2800" spc="-1" dirty="0" smtClean="0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Aybar</a:t>
            </a:r>
          </a:p>
          <a:p>
            <a:pPr algn="ctr"/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z="2800" spc="-1" dirty="0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Administrador de Seguridad Informática 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58" name="Picture 6" descr="http://mail.infim.ro/email.jpg"/>
          <p:cNvPicPr/>
          <p:nvPr/>
        </p:nvPicPr>
        <p:blipFill>
          <a:blip r:embed="rId4"/>
          <a:stretch/>
        </p:blipFill>
        <p:spPr>
          <a:xfrm>
            <a:off x="4130760" y="4687920"/>
            <a:ext cx="1244520" cy="1045440"/>
          </a:xfrm>
          <a:prstGeom prst="rect">
            <a:avLst/>
          </a:prstGeom>
          <a:ln w="12600">
            <a:noFill/>
          </a:ln>
        </p:spPr>
      </p:pic>
      <p:sp>
        <p:nvSpPr>
          <p:cNvPr id="759" name="CustomShape 3"/>
          <p:cNvSpPr/>
          <p:nvPr/>
        </p:nvSpPr>
        <p:spPr>
          <a:xfrm>
            <a:off x="5428560" y="4989240"/>
            <a:ext cx="2097720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Ctr="1"/>
          <a:lstStyle/>
          <a:p>
            <a:pPr algn="ctr"/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r4yb4r@gmail.com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60" name="Picture 7"/>
          <p:cNvPicPr/>
          <p:nvPr/>
        </p:nvPicPr>
        <p:blipFill>
          <a:blip r:embed="rId5"/>
          <a:stretch/>
        </p:blipFill>
        <p:spPr>
          <a:xfrm>
            <a:off x="4228680" y="3839400"/>
            <a:ext cx="961200" cy="834120"/>
          </a:xfrm>
          <a:prstGeom prst="rect">
            <a:avLst/>
          </a:prstGeom>
          <a:ln w="12600">
            <a:noFill/>
          </a:ln>
        </p:spPr>
      </p:pic>
      <p:sp>
        <p:nvSpPr>
          <p:cNvPr id="761" name="CustomShape 4"/>
          <p:cNvSpPr/>
          <p:nvPr/>
        </p:nvSpPr>
        <p:spPr>
          <a:xfrm>
            <a:off x="5236320" y="4068000"/>
            <a:ext cx="1311480" cy="36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Ctr="1"/>
          <a:lstStyle/>
          <a:p>
            <a:pPr algn="ctr"/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@raybar18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41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ustomShape 1"/>
          <p:cNvSpPr/>
          <p:nvPr/>
        </p:nvSpPr>
        <p:spPr>
          <a:xfrm>
            <a:off x="4512000" y="1043280"/>
            <a:ext cx="18468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6" name="TextShape 2"/>
          <p:cNvSpPr txBox="1"/>
          <p:nvPr/>
        </p:nvSpPr>
        <p:spPr>
          <a:xfrm>
            <a:off x="3764280" y="470880"/>
            <a:ext cx="5129280" cy="2286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s-AR" sz="7200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GRACIAS!!!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t="-1" b="30522"/>
          <a:stretch/>
        </p:blipFill>
        <p:spPr>
          <a:xfrm>
            <a:off x="3075217" y="2242984"/>
            <a:ext cx="6507406" cy="31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extShape 1"/>
          <p:cNvSpPr txBox="1"/>
          <p:nvPr/>
        </p:nvSpPr>
        <p:spPr>
          <a:xfrm>
            <a:off x="2658360" y="1719720"/>
            <a:ext cx="7460280" cy="36439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Rubén Darío Aybar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Administrador de Seguridad Informática UBA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Licenciado en Informática Educativa de la UNLA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Estudiante de la Especialización y Maestría en Seguridad Informática de la UBA</a:t>
            </a: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Estudiante de la Especialización y Maestría en Redes de Datos de la UNLP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buFontTx/>
              <a:buBlip>
                <a:blip r:embed="rId3"/>
              </a:buBlip>
            </a:pPr>
            <a:r>
              <a:rPr lang="es-AR" sz="20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Me </a:t>
            </a:r>
            <a:r>
              <a:rPr lang="es-AR" sz="20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gusta asistir a diferentes conferencias de Seguridad Informática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6" name="TextShape 2"/>
          <p:cNvSpPr txBox="1"/>
          <p:nvPr/>
        </p:nvSpPr>
        <p:spPr>
          <a:xfrm>
            <a:off x="1947000" y="661680"/>
            <a:ext cx="3249000" cy="64440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r>
              <a:rPr lang="es-AR" sz="3600" b="1" cap="all" spc="-1">
                <a:solidFill>
                  <a:srgbClr val="DDDDDD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#WHOAMI</a:t>
            </a:r>
            <a:endParaRPr lang="es-AR" sz="44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56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1948800" y="662400"/>
            <a:ext cx="2407320" cy="64440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r>
              <a:rPr lang="es-AR" sz="3600" b="1" cap="all" spc="-1">
                <a:solidFill>
                  <a:srgbClr val="DDDDDD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Agenda</a:t>
            </a:r>
            <a:endParaRPr lang="es-AR" sz="44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9" name="TextShape 2"/>
          <p:cNvSpPr txBox="1"/>
          <p:nvPr/>
        </p:nvSpPr>
        <p:spPr>
          <a:xfrm>
            <a:off x="2613803" y="1516663"/>
            <a:ext cx="6964394" cy="2823515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8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Que es un </a:t>
            </a:r>
            <a:r>
              <a:rPr lang="es-AR" sz="2800" b="1" cap="sm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Penetretion</a:t>
            </a:r>
            <a:r>
              <a:rPr lang="es-AR" sz="28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s-AR" sz="28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Test</a:t>
            </a: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8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Tipos de Penetration </a:t>
            </a:r>
            <a:r>
              <a:rPr lang="es-AR" sz="28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Test</a:t>
            </a:r>
            <a:endParaRPr lang="es-AR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8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Posicionamiento</a:t>
            </a:r>
          </a:p>
          <a:p>
            <a:pPr marL="214200" lvl="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8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Etapas de un Penetration </a:t>
            </a:r>
            <a:r>
              <a:rPr lang="es-AR" sz="28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Test</a:t>
            </a:r>
            <a:endParaRPr lang="es-AR" sz="40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8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Metodologías</a:t>
            </a:r>
            <a:endParaRPr lang="es-AR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80000"/>
              </a:lnSpc>
              <a:buClr>
                <a:srgbClr val="00B0F0"/>
              </a:buClr>
              <a:buFont typeface="Wingdings" charset="2"/>
              <a:buChar char=""/>
            </a:pPr>
            <a:r>
              <a:rPr lang="es-AR" sz="2800" b="1" cap="sm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Live </a:t>
            </a:r>
            <a:r>
              <a:rPr lang="es-AR" sz="2800" b="1" cap="sm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Demo</a:t>
            </a:r>
            <a:endParaRPr lang="es-AR" sz="4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1828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4404000" y="684000"/>
            <a:ext cx="327636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Metodologias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38" name="Imagen 737"/>
          <p:cNvPicPr/>
          <p:nvPr/>
        </p:nvPicPr>
        <p:blipFill>
          <a:blip r:embed="rId3"/>
          <a:srcRect t="23009"/>
          <a:stretch/>
        </p:blipFill>
        <p:spPr>
          <a:xfrm>
            <a:off x="2172000" y="1620000"/>
            <a:ext cx="8021880" cy="396000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6839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3388867" y="483684"/>
            <a:ext cx="5414265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 es un Penetration Test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22101" y="2946279"/>
            <a:ext cx="105477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>
                <a:solidFill>
                  <a:srgbClr val="FFFF00"/>
                </a:solidFill>
                <a:latin typeface="Open Sans"/>
              </a:rPr>
              <a:t>“Método para evaluar la seguridad de un sistema o red informática simulando un ataque de origen hostil” (Wikipedia)</a:t>
            </a:r>
          </a:p>
          <a:p>
            <a:pPr algn="just"/>
            <a:r>
              <a:rPr lang="es-AR" dirty="0">
                <a:solidFill>
                  <a:srgbClr val="FFFF00"/>
                </a:solidFill>
                <a:latin typeface="Open Sans"/>
              </a:rPr>
              <a:t/>
            </a:r>
            <a:br>
              <a:rPr lang="es-AR" dirty="0">
                <a:solidFill>
                  <a:srgbClr val="FFFF00"/>
                </a:solidFill>
                <a:latin typeface="Open Sans"/>
              </a:rPr>
            </a:br>
            <a:endParaRPr lang="es-AR" dirty="0">
              <a:solidFill>
                <a:srgbClr val="FFFF00"/>
              </a:solidFill>
              <a:latin typeface="Open Sans"/>
            </a:endParaRPr>
          </a:p>
          <a:p>
            <a:pPr algn="just"/>
            <a:r>
              <a:rPr lang="es-AR" dirty="0">
                <a:solidFill>
                  <a:srgbClr val="FFFF00"/>
                </a:solidFill>
                <a:latin typeface="Open Sans"/>
              </a:rPr>
              <a:t>“Una prueba de seguridad con un objetivo específico que termina cuando dicho objetivo se obtiene o se acaba el tiempo disponible” (OSSTMM – Open </a:t>
            </a:r>
            <a:r>
              <a:rPr lang="es-AR" dirty="0" err="1">
                <a:solidFill>
                  <a:srgbClr val="FFFF00"/>
                </a:solidFill>
                <a:latin typeface="Open Sans"/>
              </a:rPr>
              <a:t>Source</a:t>
            </a:r>
            <a:r>
              <a:rPr lang="es-AR" dirty="0">
                <a:solidFill>
                  <a:srgbClr val="FFFF00"/>
                </a:solidFill>
                <a:latin typeface="Open Sans"/>
              </a:rPr>
              <a:t> Security </a:t>
            </a:r>
            <a:r>
              <a:rPr lang="es-AR" dirty="0" err="1">
                <a:solidFill>
                  <a:srgbClr val="FFFF00"/>
                </a:solidFill>
                <a:latin typeface="Open Sans"/>
              </a:rPr>
              <a:t>Testing</a:t>
            </a:r>
            <a:r>
              <a:rPr lang="es-AR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s-AR" dirty="0" err="1">
                <a:solidFill>
                  <a:srgbClr val="FFFF00"/>
                </a:solidFill>
                <a:latin typeface="Open Sans"/>
              </a:rPr>
              <a:t>Methodology</a:t>
            </a:r>
            <a:r>
              <a:rPr lang="es-AR" dirty="0">
                <a:solidFill>
                  <a:srgbClr val="FFFF00"/>
                </a:solidFill>
                <a:latin typeface="Open Sans"/>
              </a:rPr>
              <a:t> Manual)</a:t>
            </a:r>
          </a:p>
          <a:p>
            <a:pPr algn="just"/>
            <a:r>
              <a:rPr lang="es-AR" dirty="0">
                <a:solidFill>
                  <a:srgbClr val="FFFF00"/>
                </a:solidFill>
                <a:latin typeface="Open Sans"/>
              </a:rPr>
              <a:t/>
            </a:r>
            <a:br>
              <a:rPr lang="es-AR" dirty="0">
                <a:solidFill>
                  <a:srgbClr val="FFFF00"/>
                </a:solidFill>
                <a:latin typeface="Open Sans"/>
              </a:rPr>
            </a:br>
            <a:endParaRPr lang="es-AR" dirty="0">
              <a:solidFill>
                <a:srgbClr val="FFFF00"/>
              </a:solidFill>
              <a:latin typeface="Open Sans"/>
            </a:endParaRPr>
          </a:p>
          <a:p>
            <a:pPr algn="just"/>
            <a:r>
              <a:rPr lang="es-AR" dirty="0">
                <a:solidFill>
                  <a:srgbClr val="FFFF00"/>
                </a:solidFill>
                <a:latin typeface="Open Sans"/>
              </a:rPr>
              <a:t>“Prueba de seguridad donde los evaluadores copian ataques reales para subvertir las funciones de seguridad de un aplicativo, sistema o red” (NIST – </a:t>
            </a:r>
            <a:r>
              <a:rPr lang="es-AR" dirty="0" err="1">
                <a:solidFill>
                  <a:srgbClr val="FFFF00"/>
                </a:solidFill>
                <a:latin typeface="Open Sans"/>
              </a:rPr>
              <a:t>National</a:t>
            </a:r>
            <a:r>
              <a:rPr lang="es-AR" dirty="0">
                <a:solidFill>
                  <a:srgbClr val="FFFF00"/>
                </a:solidFill>
                <a:latin typeface="Open Sans"/>
              </a:rPr>
              <a:t> </a:t>
            </a:r>
            <a:r>
              <a:rPr lang="es-AR" dirty="0" err="1">
                <a:solidFill>
                  <a:srgbClr val="FFFF00"/>
                </a:solidFill>
                <a:latin typeface="Open Sans"/>
              </a:rPr>
              <a:t>Institute</a:t>
            </a:r>
            <a:r>
              <a:rPr lang="es-AR" dirty="0">
                <a:solidFill>
                  <a:srgbClr val="FFFF00"/>
                </a:solidFill>
                <a:latin typeface="Open Sans"/>
              </a:rPr>
              <a:t> of </a:t>
            </a:r>
            <a:r>
              <a:rPr lang="es-AR" dirty="0" err="1">
                <a:solidFill>
                  <a:srgbClr val="FFFF00"/>
                </a:solidFill>
                <a:latin typeface="Open Sans"/>
              </a:rPr>
              <a:t>Standards</a:t>
            </a:r>
            <a:r>
              <a:rPr lang="es-AR" dirty="0">
                <a:solidFill>
                  <a:srgbClr val="FFFF00"/>
                </a:solidFill>
                <a:latin typeface="Open Sans"/>
              </a:rPr>
              <a:t> and </a:t>
            </a:r>
            <a:r>
              <a:rPr lang="es-AR" dirty="0" err="1">
                <a:solidFill>
                  <a:srgbClr val="FFFF00"/>
                </a:solidFill>
                <a:latin typeface="Open Sans"/>
              </a:rPr>
              <a:t>Technology</a:t>
            </a:r>
            <a:r>
              <a:rPr lang="es-AR" dirty="0">
                <a:solidFill>
                  <a:srgbClr val="FFFF00"/>
                </a:solidFill>
                <a:latin typeface="Open Sans"/>
              </a:rPr>
              <a:t>)</a:t>
            </a:r>
            <a:endParaRPr lang="es-AR" b="0" i="0" dirty="0">
              <a:solidFill>
                <a:srgbClr val="FFFF00"/>
              </a:solidFill>
              <a:effectLst/>
              <a:latin typeface="Open San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52" y="1128749"/>
            <a:ext cx="3030324" cy="1797474"/>
          </a:xfrm>
          <a:prstGeom prst="rect">
            <a:avLst/>
          </a:prstGeom>
        </p:spPr>
      </p:pic>
      <p:sp>
        <p:nvSpPr>
          <p:cNvPr id="6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354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3586687" y="568440"/>
            <a:ext cx="5018625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Tipos de </a:t>
            </a:r>
            <a:r>
              <a:rPr lang="es-AR" sz="32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Penetration Test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41" name="Imagen 740"/>
          <p:cNvPicPr/>
          <p:nvPr/>
        </p:nvPicPr>
        <p:blipFill>
          <a:blip r:embed="rId3"/>
          <a:stretch/>
        </p:blipFill>
        <p:spPr>
          <a:xfrm>
            <a:off x="2460000" y="1444320"/>
            <a:ext cx="1368000" cy="1441440"/>
          </a:xfrm>
          <a:prstGeom prst="rect">
            <a:avLst/>
          </a:prstGeom>
          <a:ln>
            <a:noFill/>
          </a:ln>
        </p:spPr>
      </p:pic>
      <p:pic>
        <p:nvPicPr>
          <p:cNvPr id="742" name="Imagen 741"/>
          <p:cNvPicPr/>
          <p:nvPr/>
        </p:nvPicPr>
        <p:blipFill>
          <a:blip r:embed="rId4"/>
          <a:stretch/>
        </p:blipFill>
        <p:spPr>
          <a:xfrm>
            <a:off x="2460000" y="2899800"/>
            <a:ext cx="1368000" cy="1564200"/>
          </a:xfrm>
          <a:prstGeom prst="rect">
            <a:avLst/>
          </a:prstGeom>
          <a:ln>
            <a:noFill/>
          </a:ln>
        </p:spPr>
      </p:pic>
      <p:sp>
        <p:nvSpPr>
          <p:cNvPr id="743" name="TextShape 3"/>
          <p:cNvSpPr txBox="1"/>
          <p:nvPr/>
        </p:nvSpPr>
        <p:spPr>
          <a:xfrm>
            <a:off x="4548000" y="4680000"/>
            <a:ext cx="5112000" cy="116028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Caja Gris (Gray Box)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44" name="TextShape 4"/>
          <p:cNvSpPr txBox="1"/>
          <p:nvPr/>
        </p:nvSpPr>
        <p:spPr>
          <a:xfrm>
            <a:off x="4548000" y="2016000"/>
            <a:ext cx="4878000" cy="459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Caja Negra (Black Box)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45" name="TextShape 5"/>
          <p:cNvSpPr txBox="1"/>
          <p:nvPr/>
        </p:nvSpPr>
        <p:spPr>
          <a:xfrm>
            <a:off x="4601640" y="3572280"/>
            <a:ext cx="4914360" cy="459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Caja Blanca (White Box)</a:t>
            </a:r>
            <a:endParaRPr lang="es-AR" sz="3200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746" name="Imagen 745"/>
          <p:cNvPicPr/>
          <p:nvPr/>
        </p:nvPicPr>
        <p:blipFill>
          <a:blip r:embed="rId5"/>
          <a:stretch/>
        </p:blipFill>
        <p:spPr>
          <a:xfrm>
            <a:off x="2460000" y="4478040"/>
            <a:ext cx="1368000" cy="1368000"/>
          </a:xfrm>
          <a:prstGeom prst="rect">
            <a:avLst/>
          </a:prstGeom>
          <a:ln>
            <a:noFill/>
          </a:ln>
        </p:spPr>
      </p:pic>
      <p:sp>
        <p:nvSpPr>
          <p:cNvPr id="11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614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1"/>
          <p:cNvSpPr/>
          <p:nvPr/>
        </p:nvSpPr>
        <p:spPr>
          <a:xfrm>
            <a:off x="4352980" y="724715"/>
            <a:ext cx="348604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Posicionamiento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633872" y="143944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Open Sans"/>
              </a:rPr>
              <a:t>Posicionamiento Interno</a:t>
            </a:r>
            <a:endParaRPr lang="es-A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422808" y="1439441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Open Sans"/>
              </a:rPr>
              <a:t>Posicionamiento Externo</a:t>
            </a:r>
            <a:endParaRPr lang="es-A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45" y="1808773"/>
            <a:ext cx="5558509" cy="42514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64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2927640" y="684000"/>
            <a:ext cx="738036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r>
              <a:rPr lang="es-AR" sz="3200" b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Etapas de un </a:t>
            </a:r>
            <a:r>
              <a:rPr lang="es-AR" sz="32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Penetration Test*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48" name="TextShape 2"/>
          <p:cNvSpPr txBox="1"/>
          <p:nvPr/>
        </p:nvSpPr>
        <p:spPr>
          <a:xfrm>
            <a:off x="2605825" y="1970468"/>
            <a:ext cx="8229600" cy="2251754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reconocimiento pasivo.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reconocimiento activo superficial.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reconocimiento activo en profundidad.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explotación o ataque puro.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consolidación.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214200" indent="-214200">
              <a:lnSpc>
                <a:spcPct val="90000"/>
              </a:lnSpc>
              <a:buClr>
                <a:srgbClr val="00B0F0"/>
              </a:buClr>
              <a:buFont typeface="Wingdings" charset="2"/>
              <a:buChar char=""/>
            </a:pPr>
            <a:r>
              <a:rPr lang="es-AR" sz="2600" cap="small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</a:rPr>
              <a:t>Etapa de reporte.</a:t>
            </a:r>
            <a:endParaRPr lang="es-AR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49" name="CustomShape 3"/>
          <p:cNvSpPr/>
          <p:nvPr/>
        </p:nvSpPr>
        <p:spPr>
          <a:xfrm>
            <a:off x="2759520" y="5445360"/>
            <a:ext cx="7291440" cy="6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</a:rPr>
              <a:t>* Libro: Ethical Hacking: Un Enfoque Metodológico para profesionales.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/>
            <a:r>
              <a:rPr lang="es-AR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</a:rPr>
              <a:t>Ezequiel Sallis – Claudio Caracciolo – Marcelo Rodríguez</a:t>
            </a:r>
            <a:endParaRPr lang="es-AR" spc="-1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8520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2928000" y="684000"/>
            <a:ext cx="6201000" cy="579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Ctr="1"/>
          <a:lstStyle/>
          <a:p>
            <a:pPr algn="ctr"/>
            <a:r>
              <a:rPr lang="es-AR" sz="3200" b="1" spc="-1" dirty="0" smtClean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Questrial"/>
                <a:ea typeface="Questrial"/>
              </a:rPr>
              <a:t>Demo Time</a:t>
            </a:r>
            <a:endParaRPr lang="es-AR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2053107"/>
            <a:ext cx="3009900" cy="2133600"/>
          </a:xfrm>
          <a:prstGeom prst="rect">
            <a:avLst/>
          </a:prstGeom>
        </p:spPr>
      </p:pic>
      <p:sp>
        <p:nvSpPr>
          <p:cNvPr id="5" name="CustomShape 3"/>
          <p:cNvSpPr/>
          <p:nvPr/>
        </p:nvSpPr>
        <p:spPr>
          <a:xfrm>
            <a:off x="1668000" y="6094800"/>
            <a:ext cx="8856000" cy="5378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/>
          <a:lstStyle/>
          <a:p>
            <a:pPr algn="r">
              <a:defRPr/>
            </a:pPr>
            <a:r>
              <a:rPr lang="es-AR" sz="1400" b="1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PARANAConf.</a:t>
            </a:r>
            <a:r>
              <a:rPr lang="es-ES" sz="1400" b="1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AR" sz="1400" b="1" kern="0" dirty="0">
                <a:solidFill>
                  <a:prstClr val="white"/>
                </a:solidFill>
                <a:latin typeface="Century Gothic" panose="020B0502020202020204"/>
              </a:rPr>
              <a:t>Conferencia de tecnología, informática, comunicaciones y seguridad informática</a:t>
            </a:r>
          </a:p>
          <a:p>
            <a:pPr algn="ctr">
              <a:defRPr/>
            </a:pPr>
            <a:r>
              <a:rPr lang="es-AR" sz="1400" b="1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en Paraná (Entre Ríos).</a:t>
            </a:r>
            <a:r>
              <a:rPr lang="es-ES" sz="1400" kern="0" spc="-1" dirty="0">
                <a:solidFill>
                  <a:srgbClr val="24406E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 </a:t>
            </a:r>
            <a:r>
              <a:rPr lang="es-ES" sz="1400" kern="0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Gothic" panose="020B0502020202020204"/>
              </a:rPr>
              <a:t>29 y 30 de Marzo 2018</a:t>
            </a:r>
            <a:endParaRPr lang="es-AR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168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527</Words>
  <Application>Microsoft Office PowerPoint</Application>
  <PresentationFormat>Panorámica</PresentationFormat>
  <Paragraphs>78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Arial</vt:lpstr>
      <vt:lpstr>Calibri</vt:lpstr>
      <vt:lpstr>Century Gothic</vt:lpstr>
      <vt:lpstr>DejaVu Sans</vt:lpstr>
      <vt:lpstr>Open Sans</vt:lpstr>
      <vt:lpstr>Questrial</vt:lpstr>
      <vt:lpstr>Symbol</vt:lpstr>
      <vt:lpstr>Times New Roman</vt:lpstr>
      <vt:lpstr>Wingdings</vt:lpstr>
      <vt:lpstr>Office Theme</vt:lpstr>
      <vt:lpstr>Malla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Raybar</dc:creator>
  <cp:lastModifiedBy>Ruben Dario Aybar</cp:lastModifiedBy>
  <cp:revision>22</cp:revision>
  <dcterms:created xsi:type="dcterms:W3CDTF">2018-03-25T14:32:05Z</dcterms:created>
  <dcterms:modified xsi:type="dcterms:W3CDTF">2018-04-03T18:25:15Z</dcterms:modified>
</cp:coreProperties>
</file>